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8229600" cx="14630400"/>
  <p:notesSz cx="8229600" cy="14630400"/>
  <p:embeddedFontLst>
    <p:embeddedFont>
      <p:font typeface="Roboto"/>
      <p:regular r:id="rId30"/>
      <p:bold r:id="rId31"/>
      <p:italic r:id="rId32"/>
      <p:boldItalic r:id="rId33"/>
    </p:embeddedFont>
    <p:embeddedFont>
      <p:font typeface="Red Hat Tex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-italic.fntdata"/><Relationship Id="rId13" Type="http://schemas.openxmlformats.org/officeDocument/2006/relationships/slide" Target="slides/slide9.xml"/><Relationship Id="rId35" Type="http://schemas.openxmlformats.org/officeDocument/2006/relationships/font" Target="fonts/RedHatText-bold.fntdata"/><Relationship Id="rId12" Type="http://schemas.openxmlformats.org/officeDocument/2006/relationships/slide" Target="slides/slide8.xml"/><Relationship Id="rId34" Type="http://schemas.openxmlformats.org/officeDocument/2006/relationships/font" Target="fonts/RedHatText-regular.fntdata"/><Relationship Id="rId15" Type="http://schemas.openxmlformats.org/officeDocument/2006/relationships/slide" Target="slides/slide11.xml"/><Relationship Id="rId37" Type="http://schemas.openxmlformats.org/officeDocument/2006/relationships/font" Target="fonts/RedHatText-boldItalic.fntdata"/><Relationship Id="rId14" Type="http://schemas.openxmlformats.org/officeDocument/2006/relationships/slide" Target="slides/slide10.xml"/><Relationship Id="rId36" Type="http://schemas.openxmlformats.org/officeDocument/2006/relationships/font" Target="fonts/RedHatText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f2e44700b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f2e44700b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4f2e44700b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f2e44700b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4f2e44700b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4f2e44700b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f2e44700b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4f2e44700b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4f2e44700b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f2e44700b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4f2e44700b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4f2e44700b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f2e44700b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4f2e44700b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4f2e44700b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f2e44700b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f2e44700b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4f2e44700b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f2e44700b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f2e44700b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4f2e44700b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f2e44700b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4f2e44700b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4f2e44700b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4f37435d97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34f37435d97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4f37435d97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4f37435d9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4f37435d9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4f37435d9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f37435d97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34f37435d97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4f37435d97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4f37435d97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34f37435d97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4f37435d97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4f37435d97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4f37435d97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4f37435d97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f2e44700b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f2e44700b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4f2e44700b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f2e44700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4f2e44700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4f2e44700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rxiv.org/pdf/2007.14390" TargetMode="External"/><Relationship Id="rId4" Type="http://schemas.openxmlformats.org/officeDocument/2006/relationships/hyperlink" Target="https://arxiv.org/abs/1910.02578" TargetMode="External"/><Relationship Id="rId5" Type="http://schemas.openxmlformats.org/officeDocument/2006/relationships/hyperlink" Target="https://arxiv.org/abs/2105.02274" TargetMode="External"/><Relationship Id="rId6" Type="http://schemas.openxmlformats.org/officeDocument/2006/relationships/hyperlink" Target="https://flower.ai/docs/framework/tutorial-series-what-is-federated-learning.htm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12.png"/><Relationship Id="rId7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45.png"/><Relationship Id="rId6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324124" y="2369582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00"/>
              <a:buFont typeface="Red Hat Text"/>
              <a:buNone/>
            </a:pPr>
            <a:r>
              <a:rPr b="0" i="0" lang="en-US" sz="4400" u="none" cap="none" strike="noStrike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Federated Learning: AI Without Sharing Data</a:t>
            </a:r>
            <a:endParaRPr b="0" i="0" sz="440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6324124" y="4136588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"/>
              <a:buNone/>
            </a:pPr>
            <a:r>
              <a:rPr b="1" i="0" lang="en-US" sz="1950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Privacy-Preserving AI for a Decentralized World</a:t>
            </a:r>
            <a:endParaRPr b="1" i="0" sz="195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6324125" y="4788850"/>
            <a:ext cx="74685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"/>
              <a:buNone/>
            </a:pPr>
            <a:r>
              <a:rPr b="0" i="0" lang="en-US" sz="1850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Saanch </a:t>
            </a:r>
            <a:r>
              <a:rPr lang="en-US" sz="185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221030441W</a:t>
            </a:r>
            <a:endParaRPr sz="1850">
              <a:solidFill>
                <a:srgbClr val="3B353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"/>
              <a:buNone/>
            </a:pPr>
            <a:r>
              <a:rPr lang="en-US" sz="185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Nayana Singh 221030433W</a:t>
            </a:r>
            <a:endParaRPr sz="1850">
              <a:solidFill>
                <a:srgbClr val="3B353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"/>
              <a:buNone/>
            </a:pPr>
            <a:r>
              <a:rPr lang="en-US" sz="185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Srishti 221030061W</a:t>
            </a:r>
            <a:endParaRPr sz="1850">
              <a:solidFill>
                <a:srgbClr val="3B35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6324124" y="5458897"/>
            <a:ext cx="382905" cy="382905"/>
          </a:xfrm>
          <a:prstGeom prst="roundRect">
            <a:avLst>
              <a:gd fmla="val 23878209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 title="TFF2 PPT a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25" y="1086500"/>
            <a:ext cx="9662850" cy="21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 title="TFF3 PPT a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25" y="3629350"/>
            <a:ext cx="13870100" cy="33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/>
        </p:nvSpPr>
        <p:spPr>
          <a:xfrm>
            <a:off x="462325" y="416100"/>
            <a:ext cx="13708200" cy="79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This ensures that the added noise provides the desired (ϵ,δ) - DP guarantee. It's crucial to calibrate sigma appropriately: too little noise may compromise privacy, while too much noise can degrade the utility of the model.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DP-FedAvg in TFF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DP-FedAvg = Federated Averaging + Differential Privacy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How DP is added to FedAvg :-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    	Each client clips their model updates to limit sensitivity.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    	Gaussian noise is added before sending updates to the server.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    	The server performs standard FedAvg over noisy updates.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/>
        </p:nvSpPr>
        <p:spPr>
          <a:xfrm>
            <a:off x="439225" y="392975"/>
            <a:ext cx="13754400" cy="6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latin typeface="Times New Roman"/>
                <a:ea typeface="Times New Roman"/>
                <a:cs typeface="Times New Roman"/>
                <a:sym typeface="Times New Roman"/>
              </a:rPr>
              <a:t>Pysyft :-</a:t>
            </a:r>
            <a:endParaRPr b="1" sz="4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What is PySyft?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PySyft is an open-source library that enables privacy-preserving, decentralized machine learning.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It extends PyTorch to support Federated Learning (FL), Differential Privacy (DP), and Encrypted Computations.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Allows data to stay at the source (e.g., hospitals, mobile devices) while still enabling model training across multiple data silos.          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Key idea: Perform computations on data you never actually see.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/>
        </p:nvSpPr>
        <p:spPr>
          <a:xfrm>
            <a:off x="462325" y="508575"/>
            <a:ext cx="13315200" cy="7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300">
                <a:latin typeface="Times New Roman"/>
                <a:ea typeface="Times New Roman"/>
                <a:cs typeface="Times New Roman"/>
                <a:sym typeface="Times New Roman"/>
              </a:rPr>
              <a:t>Encrypted Computations with SMPC (Secure Multi-Party Computation)</a:t>
            </a:r>
            <a:endParaRPr b="1" sz="3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MPC allows multiple parties to compute on data without revealing private inputs.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Hospital A: model update = 3.5 , Hospital B: model update = 2.5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Each hospital splits its update into 3 random shares (using additive secret sharing):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	A → [1.2, 0.7, 1.6] , B → [1.1, 0.9, 0.5]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Shares are sent to 3 servers: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	Server 1: 1.2 + 1.1 = 2.3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	Server 2: 0.7 + 0.9 = 1.6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	Server 3: 1.6 + 0.5 = 2.1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Final Sum = 2.3 + 1.6 + 2.1 = 6.0, without ever revealing 3.5 or 2.5!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/>
        </p:nvSpPr>
        <p:spPr>
          <a:xfrm>
            <a:off x="439225" y="416075"/>
            <a:ext cx="13731300" cy="7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imes New Roman"/>
                <a:ea typeface="Times New Roman"/>
                <a:cs typeface="Times New Roman"/>
                <a:sym typeface="Times New Roman"/>
              </a:rPr>
              <a:t>Flower AI :-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Why Flower AI?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Traditional FL frameworks are limited: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Some only support simulations, not real-world deployments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Others can't scale to millions of clients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There's a gap between research tools and production-level FL systems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Flower AI bridges this gap with a single framework for both simulation and deployment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latin typeface="Times New Roman"/>
                <a:ea typeface="Times New Roman"/>
                <a:cs typeface="Times New Roman"/>
                <a:sym typeface="Times New Roman"/>
              </a:rPr>
              <a:t>Key Advantages of Flower AI :-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Flexible: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	Works with any ML framework like PyTorch, TensorFlow, or custom code.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/>
        </p:nvSpPr>
        <p:spPr>
          <a:xfrm>
            <a:off x="462325" y="670400"/>
            <a:ext cx="13315200" cy="7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Scalable:</a:t>
            </a:r>
            <a:endParaRPr b="1" sz="3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simulate millions of clients, even on modest hardware.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Realistic:</a:t>
            </a:r>
            <a:endParaRPr b="1" sz="3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Supports deployment on real devices (phones, hospitals, IoT).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Enables real-world testing with production-ready setups.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Modular Design: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Swap in your own models, training loops, aggregation logic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Customize client selection, fault tolerance, etc.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/>
        </p:nvSpPr>
        <p:spPr>
          <a:xfrm>
            <a:off x="557550" y="487875"/>
            <a:ext cx="13315200" cy="87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Supports:</a:t>
            </a:r>
            <a:endParaRPr b="1"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1"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Cross-Device FL :</a:t>
            </a:r>
            <a:endParaRPr b="1"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Thousands of unreliable clients with small data (e.g., smartphones).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challenges: limited bandwidth, dropout, device variability.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b="1" lang="en-US" sz="2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Cross-Silo FL :</a:t>
            </a:r>
            <a:endParaRPr b="1"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Few stable clients with large datasets (e.g., hospitals).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 on compliance, governance, and data security.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Fault Tolerant :</a:t>
            </a:r>
            <a:endParaRPr b="1"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Flower is fault tolerant means that FL systems can keep working constantly even if some clients drop in/out while training .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/>
        </p:nvSpPr>
        <p:spPr>
          <a:xfrm>
            <a:off x="449550" y="415550"/>
            <a:ext cx="13731300" cy="6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300">
                <a:latin typeface="Times New Roman"/>
                <a:ea typeface="Times New Roman"/>
                <a:cs typeface="Times New Roman"/>
                <a:sym typeface="Times New Roman"/>
              </a:rPr>
              <a:t>Simple and Powerful Client–Server Architecture :-</a:t>
            </a:r>
            <a:endParaRPr b="1" sz="3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</a:t>
            </a: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Minimal API required from clients :-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    		get_parameters(): Send model weights to server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    		fit(): Train model on local/private data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    		evaluate(): Return local evaluation metrics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Server responsibilities :-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    		Select clients per round , sending initial / global model , Aggregating model updates 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Times New Roman"/>
                <a:ea typeface="Times New Roman"/>
                <a:cs typeface="Times New Roman"/>
                <a:sym typeface="Times New Roman"/>
              </a:rPr>
              <a:t>		and to decide when to stop training .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/>
          <p:nvPr/>
        </p:nvSpPr>
        <p:spPr>
          <a:xfrm>
            <a:off x="825475" y="201600"/>
            <a:ext cx="130089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FL Under the Hood: A Mathematical Glimpse</a:t>
            </a:r>
            <a:endParaRPr sz="44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1F1E1E"/>
              </a:buClr>
              <a:buSzPts val="4400"/>
              <a:buFont typeface="Red Hat Text"/>
              <a:buNone/>
            </a:pPr>
            <a:r>
              <a:t/>
            </a:r>
            <a:endParaRPr sz="44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18" name="Google Shape;218;p30"/>
          <p:cNvSpPr/>
          <p:nvPr/>
        </p:nvSpPr>
        <p:spPr>
          <a:xfrm>
            <a:off x="0" y="1253425"/>
            <a:ext cx="14630400" cy="4082700"/>
          </a:xfrm>
          <a:prstGeom prst="roundRect">
            <a:avLst>
              <a:gd fmla="val 1355" name="adj"/>
            </a:avLst>
          </a:prstGeom>
          <a:solidFill>
            <a:srgbClr val="F3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"/>
              <a:buNone/>
            </a:pPr>
            <a:r>
              <a:rPr lang="en-US" sz="185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850">
              <a:solidFill>
                <a:schemeClr val="dk1"/>
              </a:solidFill>
            </a:endParaRPr>
          </a:p>
        </p:txBody>
      </p:sp>
      <p:sp>
        <p:nvSpPr>
          <p:cNvPr id="219" name="Google Shape;219;p30"/>
          <p:cNvSpPr/>
          <p:nvPr/>
        </p:nvSpPr>
        <p:spPr>
          <a:xfrm>
            <a:off x="374014" y="1260446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Red Hat Text"/>
              <a:buAutoNum type="arabicPeriod"/>
            </a:pPr>
            <a:r>
              <a:rPr b="0" i="0" lang="en-US" sz="2200" u="none" cap="none" strike="noStrike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rPr>
              <a:t>Local Learning</a:t>
            </a:r>
            <a:endParaRPr b="0" i="0" sz="2200" u="none" cap="none" strike="noStrike"/>
          </a:p>
        </p:txBody>
      </p:sp>
      <p:sp>
        <p:nvSpPr>
          <p:cNvPr id="220" name="Google Shape;220;p30"/>
          <p:cNvSpPr/>
          <p:nvPr/>
        </p:nvSpPr>
        <p:spPr>
          <a:xfrm>
            <a:off x="0" y="5647250"/>
            <a:ext cx="10864500" cy="2582400"/>
          </a:xfrm>
          <a:prstGeom prst="roundRect">
            <a:avLst>
              <a:gd fmla="val 1906" name="adj"/>
            </a:avLst>
          </a:prstGeom>
          <a:solidFill>
            <a:srgbClr val="F3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50" y="2313575"/>
            <a:ext cx="1807900" cy="512425"/>
          </a:xfrm>
          <a:prstGeom prst="rect">
            <a:avLst/>
          </a:prstGeom>
          <a:solidFill>
            <a:srgbClr val="F3E8E8"/>
          </a:solidFill>
          <a:ln>
            <a:noFill/>
          </a:ln>
        </p:spPr>
      </p:pic>
      <p:sp>
        <p:nvSpPr>
          <p:cNvPr id="222" name="Google Shape;222;p30"/>
          <p:cNvSpPr/>
          <p:nvPr/>
        </p:nvSpPr>
        <p:spPr>
          <a:xfrm>
            <a:off x="374017" y="1930475"/>
            <a:ext cx="1972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"/>
              <a:buNone/>
            </a:pPr>
            <a:r>
              <a:rPr lang="en-US" sz="185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i. Model (Linear):</a:t>
            </a:r>
            <a:endParaRPr b="0" i="0" sz="1850" u="none" cap="none" strike="noStrike"/>
          </a:p>
        </p:txBody>
      </p:sp>
      <p:pic>
        <p:nvPicPr>
          <p:cNvPr id="223" name="Google Shape;223;p30"/>
          <p:cNvPicPr preferRelativeResize="0"/>
          <p:nvPr/>
        </p:nvPicPr>
        <p:blipFill rotWithShape="1">
          <a:blip r:embed="rId4">
            <a:alphaModFix/>
          </a:blip>
          <a:srcRect b="0" l="0" r="0" t="23646"/>
          <a:stretch/>
        </p:blipFill>
        <p:spPr>
          <a:xfrm>
            <a:off x="2968450" y="2313588"/>
            <a:ext cx="5331301" cy="2543950"/>
          </a:xfrm>
          <a:prstGeom prst="rect">
            <a:avLst/>
          </a:prstGeom>
          <a:solidFill>
            <a:srgbClr val="F3E8E8"/>
          </a:solidFill>
          <a:ln>
            <a:noFill/>
          </a:ln>
        </p:spPr>
      </p:pic>
      <p:sp>
        <p:nvSpPr>
          <p:cNvPr id="224" name="Google Shape;224;p30"/>
          <p:cNvSpPr/>
          <p:nvPr/>
        </p:nvSpPr>
        <p:spPr>
          <a:xfrm>
            <a:off x="2968442" y="1930488"/>
            <a:ext cx="25926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"/>
              <a:buNone/>
            </a:pPr>
            <a:r>
              <a:rPr lang="en-US" sz="185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ii. Loss Function:</a:t>
            </a:r>
            <a:endParaRPr b="0" i="0" sz="1850" u="none" cap="none" strike="noStrike"/>
          </a:p>
        </p:txBody>
      </p:sp>
      <p:sp>
        <p:nvSpPr>
          <p:cNvPr id="225" name="Google Shape;225;p30"/>
          <p:cNvSpPr/>
          <p:nvPr/>
        </p:nvSpPr>
        <p:spPr>
          <a:xfrm>
            <a:off x="9198505" y="1930488"/>
            <a:ext cx="4199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"/>
              <a:buNone/>
            </a:pPr>
            <a:r>
              <a:rPr lang="en-US" sz="1850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iii. Optimisation: Gradient Descent</a:t>
            </a:r>
            <a:endParaRPr b="0" i="0" sz="1850" u="none" cap="none" strike="noStrike"/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5">
            <a:alphaModFix/>
          </a:blip>
          <a:srcRect b="0" l="0" r="21017" t="0"/>
          <a:stretch/>
        </p:blipFill>
        <p:spPr>
          <a:xfrm>
            <a:off x="9339175" y="2242538"/>
            <a:ext cx="4991050" cy="30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 rotWithShape="1">
          <a:blip r:embed="rId6">
            <a:alphaModFix/>
          </a:blip>
          <a:srcRect b="60750" l="0" r="0" t="0"/>
          <a:stretch/>
        </p:blipFill>
        <p:spPr>
          <a:xfrm>
            <a:off x="249000" y="6428875"/>
            <a:ext cx="7065876" cy="1406049"/>
          </a:xfrm>
          <a:prstGeom prst="rect">
            <a:avLst/>
          </a:prstGeom>
          <a:solidFill>
            <a:srgbClr val="F3E8E8"/>
          </a:solidFill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 rotWithShape="1">
          <a:blip r:embed="rId6">
            <a:alphaModFix/>
          </a:blip>
          <a:srcRect b="0" l="0" r="53084" t="40793"/>
          <a:stretch/>
        </p:blipFill>
        <p:spPr>
          <a:xfrm>
            <a:off x="7489975" y="5934813"/>
            <a:ext cx="3137174" cy="2007275"/>
          </a:xfrm>
          <a:prstGeom prst="rect">
            <a:avLst/>
          </a:prstGeom>
          <a:solidFill>
            <a:srgbClr val="F3E8E8"/>
          </a:solidFill>
          <a:ln>
            <a:noFill/>
          </a:ln>
        </p:spPr>
      </p:pic>
      <p:sp>
        <p:nvSpPr>
          <p:cNvPr id="229" name="Google Shape;229;p30"/>
          <p:cNvSpPr/>
          <p:nvPr/>
        </p:nvSpPr>
        <p:spPr>
          <a:xfrm>
            <a:off x="248990" y="5894125"/>
            <a:ext cx="66132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2. Central Server – Aggregation</a:t>
            </a:r>
            <a:endParaRPr i="0" sz="2200" u="none" cap="none" strike="noStrike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0" name="Google Shape;230;p30"/>
          <p:cNvSpPr/>
          <p:nvPr/>
        </p:nvSpPr>
        <p:spPr>
          <a:xfrm>
            <a:off x="11254925" y="5647250"/>
            <a:ext cx="3375600" cy="2582400"/>
          </a:xfrm>
          <a:prstGeom prst="roundRect">
            <a:avLst>
              <a:gd fmla="val 1906" name="adj"/>
            </a:avLst>
          </a:prstGeom>
          <a:solidFill>
            <a:srgbClr val="F3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0"/>
          <p:cNvSpPr/>
          <p:nvPr/>
        </p:nvSpPr>
        <p:spPr>
          <a:xfrm>
            <a:off x="11503925" y="5894125"/>
            <a:ext cx="2987400" cy="20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3. Back to the Devices </a:t>
            </a:r>
            <a:endParaRPr sz="2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– Model Update</a:t>
            </a:r>
            <a:endParaRPr sz="2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980000"/>
                </a:solidFill>
                <a:latin typeface="Red Hat Text"/>
                <a:ea typeface="Red Hat Text"/>
                <a:cs typeface="Red Hat Text"/>
                <a:sym typeface="Red Hat Text"/>
              </a:rPr>
              <a:t>Each device replaces its local model with this new version</a:t>
            </a:r>
            <a:endParaRPr sz="16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/>
          <p:nvPr/>
        </p:nvSpPr>
        <p:spPr>
          <a:xfrm>
            <a:off x="837724" y="798671"/>
            <a:ext cx="128949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4400" u="none" cap="none" strike="noStrike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8" name="Google Shape;238;p31"/>
          <p:cNvSpPr txBox="1"/>
          <p:nvPr/>
        </p:nvSpPr>
        <p:spPr>
          <a:xfrm>
            <a:off x="1133975" y="575325"/>
            <a:ext cx="12257100" cy="6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4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</a:t>
            </a:r>
            <a:r>
              <a:rPr i="1" lang="en-US" sz="4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Project Pipeline</a:t>
            </a:r>
            <a:endParaRPr sz="24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3810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Step 0 – Initialize the Global Model</a:t>
            </a:r>
            <a:endParaRPr sz="24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3810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Step 1 – Broadcast to Selected Clients</a:t>
            </a:r>
            <a:endParaRPr sz="24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3810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Step 2 – Local Training on Private Data</a:t>
            </a:r>
            <a:endParaRPr sz="24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3810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Step 3 – Ship Back </a:t>
            </a:r>
            <a:r>
              <a:rPr i="1" lang="en-US"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Updates</a:t>
            </a:r>
            <a:r>
              <a:rPr lang="en-US"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, Not Data</a:t>
            </a:r>
            <a:endParaRPr sz="24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38100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Step 4 – Aggregate into a New Global Model</a:t>
            </a:r>
            <a:endParaRPr sz="24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381000" rtl="0" algn="ctr">
              <a:lnSpc>
                <a:spcPct val="20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Step 5 – Rinse, Repeat, Converge</a:t>
            </a:r>
            <a:endParaRPr sz="24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837724" y="2569607"/>
            <a:ext cx="852297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00"/>
              <a:buFont typeface="Red Hat Text"/>
              <a:buNone/>
            </a:pPr>
            <a:r>
              <a:rPr b="0" i="0" lang="en-US" sz="4400" u="none" cap="none" strike="noStrike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Heard About Federated Learning?</a:t>
            </a:r>
            <a:endParaRPr b="0" i="0" sz="4400" u="none" cap="none" strike="noStrike"/>
          </a:p>
        </p:txBody>
      </p:sp>
      <p:sp>
        <p:nvSpPr>
          <p:cNvPr id="67" name="Google Shape;67;p14"/>
          <p:cNvSpPr/>
          <p:nvPr/>
        </p:nvSpPr>
        <p:spPr>
          <a:xfrm>
            <a:off x="837724" y="387191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200"/>
              <a:buFont typeface="Red Hat Text"/>
              <a:buNone/>
            </a:pPr>
            <a:r>
              <a:rPr b="0" i="0" lang="en-US" sz="2200" u="none" cap="none" strike="noStrike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What if?</a:t>
            </a:r>
            <a:endParaRPr b="0" i="0" sz="2200" u="none" cap="none" strike="noStrike"/>
          </a:p>
        </p:txBody>
      </p:sp>
      <p:sp>
        <p:nvSpPr>
          <p:cNvPr id="68" name="Google Shape;68;p14"/>
          <p:cNvSpPr/>
          <p:nvPr/>
        </p:nvSpPr>
        <p:spPr>
          <a:xfrm>
            <a:off x="837724" y="4463177"/>
            <a:ext cx="61855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"/>
              <a:buNone/>
            </a:pPr>
            <a:r>
              <a:rPr b="0" i="0" lang="en-US" sz="1850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Your phone trains AI—data never leaves device</a:t>
            </a:r>
            <a:endParaRPr b="0" i="0" sz="185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"/>
              <a:buNone/>
            </a:pPr>
            <a:r>
              <a:rPr b="0" i="0" lang="en-US" sz="1850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Rising privacy concerns, strict data regulations</a:t>
            </a:r>
            <a:endParaRPr b="0" i="0" sz="185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7614761" y="387191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200"/>
              <a:buFont typeface="Red Hat Text"/>
              <a:buNone/>
            </a:pPr>
            <a:r>
              <a:rPr b="0" i="0" lang="en-US" sz="2200" u="none" cap="none" strike="noStrike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Why Popular?</a:t>
            </a:r>
            <a:endParaRPr b="0" i="0" sz="220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7614761" y="4463177"/>
            <a:ext cx="61855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"/>
              <a:buNone/>
            </a:pPr>
            <a:r>
              <a:rPr b="0" i="0" lang="en-US" sz="1850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Explosion of smart devices, valuable local data</a:t>
            </a:r>
            <a:endParaRPr b="0" i="0" sz="185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7614761" y="5061585"/>
            <a:ext cx="61855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"/>
              <a:buNone/>
            </a:pPr>
            <a:r>
              <a:rPr b="0" i="0" lang="en-US" sz="1850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Only model updates shared, not raw data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2" title="F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625" y="1671925"/>
            <a:ext cx="7424051" cy="655767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/>
        </p:nvSpPr>
        <p:spPr>
          <a:xfrm>
            <a:off x="190900" y="426675"/>
            <a:ext cx="13258500" cy="79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Training Without Centralizing Data</a:t>
            </a:r>
            <a:endParaRPr sz="44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●"/>
            </a:pPr>
            <a:r>
              <a:rPr lang="en-US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Local Data Retention</a:t>
            </a:r>
            <a:br>
              <a:rPr lang="en-US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-US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Voice data (accents, vocabulary, patterns) </a:t>
            </a:r>
            <a:br>
              <a:rPr lang="en-US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</a:br>
            <a:endParaRPr sz="2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●"/>
            </a:pPr>
            <a:r>
              <a:rPr lang="en-US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On-Device Training</a:t>
            </a:r>
            <a:br>
              <a:rPr lang="en-US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-US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Learns traits like pronunciation, tone, and preferences.</a:t>
            </a:r>
            <a:br>
              <a:rPr lang="en-US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</a:br>
            <a:endParaRPr sz="2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●"/>
            </a:pPr>
            <a:r>
              <a:rPr lang="en-US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Encrypted Model Updates</a:t>
            </a:r>
            <a:br>
              <a:rPr lang="en-US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-US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Anonymized, encrypted model updates..</a:t>
            </a:r>
            <a:br>
              <a:rPr lang="en-US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</a:br>
            <a:endParaRPr sz="2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●"/>
            </a:pPr>
            <a:r>
              <a:rPr lang="en-US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Central Aggregation</a:t>
            </a:r>
            <a:br>
              <a:rPr lang="en-US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-US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Securely combined to create a smarter global model.</a:t>
            </a:r>
            <a:br>
              <a:rPr lang="en-US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</a:br>
            <a:endParaRPr sz="2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●"/>
            </a:pPr>
            <a:r>
              <a:rPr lang="en-US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Global Model Sync</a:t>
            </a:r>
            <a:br>
              <a:rPr lang="en-US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-US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Devices receive the improved model, boosting accuracy.</a:t>
            </a:r>
            <a:endParaRPr sz="2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/>
        </p:nvSpPr>
        <p:spPr>
          <a:xfrm>
            <a:off x="515700" y="708775"/>
            <a:ext cx="14114700" cy="5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Project: Privacy-Preserving AI for Smart Healthcare</a:t>
            </a:r>
            <a:endParaRPr sz="44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ed Hat Text"/>
              <a:buChar char="●"/>
            </a:pPr>
            <a:r>
              <a:rPr lang="en-US" sz="2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Feature selection and data generalization</a:t>
            </a:r>
            <a:endParaRPr sz="2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ed Hat Text"/>
              <a:buChar char="●"/>
            </a:pPr>
            <a:r>
              <a:rPr lang="en-US" sz="2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Gradient clipping and differential privacy </a:t>
            </a:r>
            <a:endParaRPr sz="2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ed Hat Text"/>
              <a:buChar char="●"/>
            </a:pPr>
            <a:r>
              <a:rPr lang="en-US" sz="2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Feature-based data partitioning</a:t>
            </a:r>
            <a:endParaRPr sz="2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ed Hat Text"/>
              <a:buChar char="●"/>
            </a:pPr>
            <a:r>
              <a:rPr lang="en-US" sz="2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Five hospitals with non-IID data</a:t>
            </a:r>
            <a:endParaRPr sz="2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ed Hat Text"/>
              <a:buChar char="●"/>
            </a:pPr>
            <a:r>
              <a:rPr lang="en-US" sz="2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Models: Logistic Regression, Random Forest</a:t>
            </a:r>
            <a:endParaRPr sz="2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Tools: Flower, Scikit-learn, NumPy, Pandas, Matplotlib</a:t>
            </a:r>
            <a:endParaRPr sz="2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/>
        </p:nvSpPr>
        <p:spPr>
          <a:xfrm>
            <a:off x="274875" y="917050"/>
            <a:ext cx="14355600" cy="4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4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Technical Challenges</a:t>
            </a:r>
            <a:endParaRPr i="1" sz="44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</a:pPr>
            <a:r>
              <a:rPr lang="en-US"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Privacy Leakage via Gradients – Differential Privacy + gradient clipping + secure aggregation</a:t>
            </a:r>
            <a:endParaRPr sz="24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</a:pPr>
            <a:r>
              <a:rPr lang="en-US"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Heterogeneous Data &amp; Devices</a:t>
            </a:r>
            <a:r>
              <a:rPr b="1" lang="en-US"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– Tune hyperparameters per client + Diverse Client Sampling</a:t>
            </a:r>
            <a:endParaRPr sz="24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2400"/>
              <a:buFont typeface="Red Hat Text"/>
              <a:buChar char="●"/>
            </a:pPr>
            <a:r>
              <a:rPr lang="en-US"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Communication Overhead - Compress model updates + Sparse Communication + Optimized Communication Rounds</a:t>
            </a:r>
            <a:endParaRPr sz="24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/>
        </p:nvSpPr>
        <p:spPr>
          <a:xfrm>
            <a:off x="862750" y="1043925"/>
            <a:ext cx="12805500" cy="55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4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Future Trends</a:t>
            </a:r>
            <a:endParaRPr sz="44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●"/>
            </a:pPr>
            <a:r>
              <a:rPr lang="en-US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Enhanced Privacy: Differential Privacy + Secure Aggregation</a:t>
            </a:r>
            <a:endParaRPr sz="2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●"/>
            </a:pPr>
            <a:r>
              <a:rPr lang="en-US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Federated Analytics: Insights Without Exposure</a:t>
            </a:r>
            <a:endParaRPr sz="2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Text"/>
              <a:buChar char="●"/>
            </a:pPr>
            <a:r>
              <a:rPr lang="en-US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Federated Transfer Learning: Personalized, Yet Private</a:t>
            </a:r>
            <a:endParaRPr sz="2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3810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Not just about decentralization, </a:t>
            </a:r>
            <a:endParaRPr sz="2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457200" lvl="0" marL="914400" marR="3810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it’s about ethical AI, secure collaboration, and global intelligence without data compromise.</a:t>
            </a:r>
            <a:endParaRPr sz="2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/>
        </p:nvSpPr>
        <p:spPr>
          <a:xfrm>
            <a:off x="945000" y="1292400"/>
            <a:ext cx="127404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4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References</a:t>
            </a:r>
            <a:endParaRPr sz="44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</a:pPr>
            <a:r>
              <a:rPr lang="en-US" sz="2400" u="sng">
                <a:solidFill>
                  <a:schemeClr val="hlink"/>
                </a:solidFill>
                <a:latin typeface="Red Hat Text"/>
                <a:ea typeface="Red Hat Text"/>
                <a:cs typeface="Red Hat Text"/>
                <a:sym typeface="Red Hat Text"/>
                <a:hlinkClick r:id="rId3"/>
              </a:rPr>
              <a:t>Flower: A Friendly Federated Learning Research Framework</a:t>
            </a:r>
            <a:endParaRPr sz="24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</a:pPr>
            <a:r>
              <a:rPr lang="en-US" sz="2400" u="sng">
                <a:solidFill>
                  <a:schemeClr val="hlink"/>
                </a:solidFill>
                <a:latin typeface="Red Hat Text"/>
                <a:ea typeface="Red Hat Text"/>
                <a:cs typeface="Red Hat Text"/>
                <a:sym typeface="Red Hat Text"/>
                <a:hlinkClick r:id="rId4"/>
              </a:rPr>
              <a:t>TensorFlow Federated: Machine Learning on Decentralized Data with Privacy</a:t>
            </a:r>
            <a:endParaRPr sz="24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</a:pPr>
            <a:r>
              <a:rPr lang="en-US" sz="2400" u="sng">
                <a:solidFill>
                  <a:schemeClr val="hlink"/>
                </a:solidFill>
                <a:latin typeface="Red Hat Text"/>
                <a:ea typeface="Red Hat Text"/>
                <a:cs typeface="Red Hat Text"/>
                <a:sym typeface="Red Hat Text"/>
                <a:hlinkClick r:id="rId5"/>
              </a:rPr>
              <a:t>Benchmarking PySyft Federated Learning Framework on MIMIC-III Dataset</a:t>
            </a:r>
            <a:endParaRPr sz="24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</a:pPr>
            <a:r>
              <a:rPr lang="en-US" sz="2400" u="sng">
                <a:solidFill>
                  <a:schemeClr val="hlink"/>
                </a:solidFill>
                <a:latin typeface="Red Hat Text"/>
                <a:ea typeface="Red Hat Text"/>
                <a:cs typeface="Red Hat Text"/>
                <a:sym typeface="Red Hat Text"/>
                <a:hlinkClick r:id="rId6"/>
              </a:rPr>
              <a:t>Federated Learning Flower</a:t>
            </a:r>
            <a:endParaRPr sz="24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</a:pPr>
            <a:r>
              <a:rPr lang="en-US"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Gamma AI</a:t>
            </a:r>
            <a:endParaRPr sz="24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7"/>
          <p:cNvPicPr preferRelativeResize="0"/>
          <p:nvPr/>
        </p:nvPicPr>
        <p:blipFill rotWithShape="1">
          <a:blip r:embed="rId3">
            <a:alphaModFix/>
          </a:blip>
          <a:srcRect b="0" l="0" r="0" t="23564"/>
          <a:stretch/>
        </p:blipFill>
        <p:spPr>
          <a:xfrm>
            <a:off x="0" y="0"/>
            <a:ext cx="14523141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8" name="Google Shape;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9216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837724" y="4313992"/>
            <a:ext cx="10895052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00"/>
              <a:buFont typeface="Red Hat Text"/>
              <a:buNone/>
            </a:pPr>
            <a:r>
              <a:rPr b="0" i="0" lang="en-US" sz="4400" u="none" cap="none" strike="noStrike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Centralized AI: The Hidden Privacy Problem</a:t>
            </a:r>
            <a:endParaRPr b="0" i="0" sz="4400" u="none" cap="none" strike="noStrike"/>
          </a:p>
        </p:txBody>
      </p:sp>
      <p:sp>
        <p:nvSpPr>
          <p:cNvPr id="80" name="Google Shape;80;p15"/>
          <p:cNvSpPr/>
          <p:nvPr/>
        </p:nvSpPr>
        <p:spPr>
          <a:xfrm>
            <a:off x="837724" y="5646182"/>
            <a:ext cx="538520" cy="538520"/>
          </a:xfrm>
          <a:prstGeom prst="roundRect">
            <a:avLst>
              <a:gd fmla="val 6668" name="adj"/>
            </a:avLst>
          </a:prstGeom>
          <a:solidFill>
            <a:srgbClr val="F3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615559" y="564618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Red Hat Text"/>
              <a:buNone/>
            </a:pPr>
            <a:r>
              <a:rPr b="0" i="0" lang="en-US" sz="2200" u="none" cap="none" strike="noStrike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rPr>
              <a:t>Centralized Training</a:t>
            </a:r>
            <a:endParaRPr b="0" i="0" sz="2200" u="none" cap="none" strike="noStrike"/>
          </a:p>
        </p:txBody>
      </p:sp>
      <p:sp>
        <p:nvSpPr>
          <p:cNvPr id="82" name="Google Shape;82;p15"/>
          <p:cNvSpPr/>
          <p:nvPr/>
        </p:nvSpPr>
        <p:spPr>
          <a:xfrm>
            <a:off x="1615559" y="6141720"/>
            <a:ext cx="3380899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"/>
              <a:buNone/>
            </a:pPr>
            <a:r>
              <a:rPr b="0" i="0" lang="en-US" sz="1850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All user data sent to cloud</a:t>
            </a:r>
            <a:endParaRPr b="0" i="0" sz="1850" u="none" cap="none" strike="noStrike"/>
          </a:p>
        </p:txBody>
      </p:sp>
      <p:sp>
        <p:nvSpPr>
          <p:cNvPr id="83" name="Google Shape;83;p15"/>
          <p:cNvSpPr/>
          <p:nvPr/>
        </p:nvSpPr>
        <p:spPr>
          <a:xfrm>
            <a:off x="5235773" y="5646182"/>
            <a:ext cx="538520" cy="538520"/>
          </a:xfrm>
          <a:prstGeom prst="roundRect">
            <a:avLst>
              <a:gd fmla="val 6668" name="adj"/>
            </a:avLst>
          </a:prstGeom>
          <a:solidFill>
            <a:srgbClr val="F3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6013609" y="564618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Red Hat Text"/>
              <a:buNone/>
            </a:pPr>
            <a:r>
              <a:rPr b="0" i="0" lang="en-US" sz="2200" u="none" cap="none" strike="noStrike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rPr>
              <a:t>Risks</a:t>
            </a:r>
            <a:endParaRPr b="0" i="0" sz="2200" u="none" cap="none" strike="noStrike"/>
          </a:p>
        </p:txBody>
      </p:sp>
      <p:sp>
        <p:nvSpPr>
          <p:cNvPr id="85" name="Google Shape;85;p15"/>
          <p:cNvSpPr/>
          <p:nvPr/>
        </p:nvSpPr>
        <p:spPr>
          <a:xfrm>
            <a:off x="6013609" y="6141720"/>
            <a:ext cx="3380899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"/>
              <a:buNone/>
            </a:pPr>
            <a:r>
              <a:rPr b="0" i="0" lang="en-US" sz="1850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Data breaches, misuse, unauthorized access</a:t>
            </a:r>
            <a:endParaRPr b="0" i="0" sz="1850" u="none" cap="none" strike="noStrike"/>
          </a:p>
        </p:txBody>
      </p:sp>
      <p:sp>
        <p:nvSpPr>
          <p:cNvPr id="86" name="Google Shape;86;p15"/>
          <p:cNvSpPr/>
          <p:nvPr/>
        </p:nvSpPr>
        <p:spPr>
          <a:xfrm>
            <a:off x="9633823" y="5646182"/>
            <a:ext cx="538520" cy="538520"/>
          </a:xfrm>
          <a:prstGeom prst="roundRect">
            <a:avLst>
              <a:gd fmla="val 6668" name="adj"/>
            </a:avLst>
          </a:prstGeom>
          <a:solidFill>
            <a:srgbClr val="F3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10411658" y="564618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Red Hat Text"/>
              <a:buNone/>
            </a:pPr>
            <a:r>
              <a:rPr b="0" i="0" lang="en-US" sz="2200" u="none" cap="none" strike="noStrike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rPr>
              <a:t>Real-World Concerns</a:t>
            </a:r>
            <a:endParaRPr b="0" i="0" sz="2200" u="none" cap="none" strike="noStrike"/>
          </a:p>
        </p:txBody>
      </p:sp>
      <p:sp>
        <p:nvSpPr>
          <p:cNvPr id="88" name="Google Shape;88;p15"/>
          <p:cNvSpPr/>
          <p:nvPr/>
        </p:nvSpPr>
        <p:spPr>
          <a:xfrm>
            <a:off x="10411658" y="6141720"/>
            <a:ext cx="3380899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"/>
              <a:buNone/>
            </a:pPr>
            <a:r>
              <a:rPr b="0" i="0" lang="en-US" sz="1850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Social media, finance, health—privacy violations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4" name="Google Shape;9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/>
          <p:nvPr/>
        </p:nvSpPr>
        <p:spPr>
          <a:xfrm>
            <a:off x="837724" y="1195388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00"/>
              <a:buFont typeface="Red Hat Text"/>
              <a:buNone/>
            </a:pPr>
            <a:r>
              <a:rPr b="0" i="0" lang="en-US" sz="4400" u="none" cap="none" strike="noStrike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Federated Learning: A Paradigm Shift in AI</a:t>
            </a:r>
            <a:endParaRPr b="0" i="0" sz="4400" u="none" cap="none" strike="noStrike"/>
          </a:p>
        </p:txBody>
      </p:sp>
      <p:pic>
        <p:nvPicPr>
          <p:cNvPr descr="preencoded.png" id="96" name="Google Shape;9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724" y="3004185"/>
            <a:ext cx="598408" cy="59840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/>
          <p:nvPr/>
        </p:nvSpPr>
        <p:spPr>
          <a:xfrm>
            <a:off x="1675448" y="2962394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Red Hat Text"/>
              <a:buNone/>
            </a:pPr>
            <a:r>
              <a:rPr b="0" i="0" lang="en-US" sz="2200" u="none" cap="none" strike="noStrike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rPr>
              <a:t>Decentralization</a:t>
            </a:r>
            <a:endParaRPr b="0" i="0" sz="2200" u="none" cap="none" strike="noStrike"/>
          </a:p>
        </p:txBody>
      </p:sp>
      <p:sp>
        <p:nvSpPr>
          <p:cNvPr id="98" name="Google Shape;98;p16"/>
          <p:cNvSpPr/>
          <p:nvPr/>
        </p:nvSpPr>
        <p:spPr>
          <a:xfrm>
            <a:off x="1675448" y="3457932"/>
            <a:ext cx="6630829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"/>
              <a:buNone/>
            </a:pPr>
            <a:r>
              <a:rPr b="0" i="0" lang="en-US" sz="1850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Training happens where data is generated</a:t>
            </a:r>
            <a:endParaRPr b="0" i="0" sz="1850" u="none" cap="none" strike="noStrike"/>
          </a:p>
        </p:txBody>
      </p:sp>
      <p:pic>
        <p:nvPicPr>
          <p:cNvPr descr="preencoded.png" id="99" name="Google Shape;9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724" y="4600813"/>
            <a:ext cx="598408" cy="59840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/>
          <p:nvPr/>
        </p:nvSpPr>
        <p:spPr>
          <a:xfrm>
            <a:off x="1675448" y="455902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Red Hat Text"/>
              <a:buNone/>
            </a:pPr>
            <a:r>
              <a:rPr b="0" i="0" lang="en-US" sz="2200" u="none" cap="none" strike="noStrike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rPr>
              <a:t>Privacy</a:t>
            </a:r>
            <a:endParaRPr b="0" i="0" sz="2200" u="none" cap="none" strike="noStrike"/>
          </a:p>
        </p:txBody>
      </p:sp>
      <p:sp>
        <p:nvSpPr>
          <p:cNvPr id="101" name="Google Shape;101;p16"/>
          <p:cNvSpPr/>
          <p:nvPr/>
        </p:nvSpPr>
        <p:spPr>
          <a:xfrm>
            <a:off x="1675448" y="5054560"/>
            <a:ext cx="6630829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"/>
              <a:buNone/>
            </a:pPr>
            <a:r>
              <a:rPr b="0" i="0" lang="en-US" sz="1850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Personal data stays local, not shared</a:t>
            </a:r>
            <a:endParaRPr b="0" i="0" sz="1850" u="none" cap="none" strike="noStrike"/>
          </a:p>
        </p:txBody>
      </p:sp>
      <p:pic>
        <p:nvPicPr>
          <p:cNvPr descr="preencoded.png" id="102" name="Google Shape;10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7724" y="6197441"/>
            <a:ext cx="598408" cy="59840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1675448" y="615565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Red Hat Text"/>
              <a:buNone/>
            </a:pPr>
            <a:r>
              <a:rPr b="0" i="0" lang="en-US" sz="2200" u="none" cap="none" strike="noStrike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rPr>
              <a:t>Collaboration</a:t>
            </a:r>
            <a:endParaRPr b="0" i="0" sz="2200" u="none" cap="none" strike="noStrike"/>
          </a:p>
        </p:txBody>
      </p:sp>
      <p:sp>
        <p:nvSpPr>
          <p:cNvPr id="104" name="Google Shape;104;p16"/>
          <p:cNvSpPr/>
          <p:nvPr/>
        </p:nvSpPr>
        <p:spPr>
          <a:xfrm>
            <a:off x="1675448" y="6651188"/>
            <a:ext cx="6630829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"/>
              <a:buNone/>
            </a:pPr>
            <a:r>
              <a:rPr b="0" i="0" lang="en-US" sz="1850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Devices contribute to shared global model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0" name="Google Shape;11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6324124" y="1561862"/>
            <a:ext cx="7216497" cy="528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300"/>
              <a:buFont typeface="Red Hat Text"/>
              <a:buNone/>
            </a:pPr>
            <a:r>
              <a:rPr b="0" i="0" lang="en-US" sz="3300" u="none" cap="none" strike="noStrike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Inside the Federated Learning Pipeline</a:t>
            </a:r>
            <a:endParaRPr b="0" i="0" sz="3300" u="none" cap="none" strike="noStrike"/>
          </a:p>
        </p:txBody>
      </p:sp>
      <p:pic>
        <p:nvPicPr>
          <p:cNvPr descr="preencoded.png" id="112" name="Google Shape;11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4124" y="2359104"/>
            <a:ext cx="897612" cy="107715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/>
        </p:nvSpPr>
        <p:spPr>
          <a:xfrm>
            <a:off x="7490936" y="2538532"/>
            <a:ext cx="2112169" cy="263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50"/>
              <a:buFont typeface="Red Hat Text"/>
              <a:buNone/>
            </a:pPr>
            <a:r>
              <a:rPr b="0" i="0" lang="en-US" sz="1650" u="none" cap="none" strike="noStrike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rPr>
              <a:t>Local Training</a:t>
            </a:r>
            <a:endParaRPr b="0" i="0" sz="1650" u="none" cap="none" strike="noStrike"/>
          </a:p>
        </p:txBody>
      </p:sp>
      <p:sp>
        <p:nvSpPr>
          <p:cNvPr id="114" name="Google Shape;114;p17"/>
          <p:cNvSpPr/>
          <p:nvPr/>
        </p:nvSpPr>
        <p:spPr>
          <a:xfrm>
            <a:off x="7490936" y="2910126"/>
            <a:ext cx="6301740" cy="287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Each device trains on its own data</a:t>
            </a:r>
            <a:endParaRPr b="0" i="0" sz="1400" u="none" cap="none" strike="noStrike"/>
          </a:p>
        </p:txBody>
      </p:sp>
      <p:pic>
        <p:nvPicPr>
          <p:cNvPr descr="preencoded.png" id="115" name="Google Shape;11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4124" y="3436263"/>
            <a:ext cx="897612" cy="107715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>
            <a:off x="7490936" y="3615690"/>
            <a:ext cx="2112169" cy="263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50"/>
              <a:buFont typeface="Red Hat Text"/>
              <a:buNone/>
            </a:pPr>
            <a:r>
              <a:rPr b="0" i="0" lang="en-US" sz="1650" u="none" cap="none" strike="noStrike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rPr>
              <a:t>Update Sharing</a:t>
            </a:r>
            <a:endParaRPr b="0" i="0" sz="1650" u="none" cap="none" strike="noStrike"/>
          </a:p>
        </p:txBody>
      </p:sp>
      <p:sp>
        <p:nvSpPr>
          <p:cNvPr id="117" name="Google Shape;117;p17"/>
          <p:cNvSpPr/>
          <p:nvPr/>
        </p:nvSpPr>
        <p:spPr>
          <a:xfrm>
            <a:off x="7490936" y="3987284"/>
            <a:ext cx="6301740" cy="287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Only model updates sent to server</a:t>
            </a:r>
            <a:endParaRPr b="0" i="0" sz="1400" u="none" cap="none" strike="noStrike"/>
          </a:p>
        </p:txBody>
      </p:sp>
      <p:pic>
        <p:nvPicPr>
          <p:cNvPr descr="preencoded.png" id="118" name="Google Shape;11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24124" y="4513421"/>
            <a:ext cx="897612" cy="107715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/>
          <p:nvPr/>
        </p:nvSpPr>
        <p:spPr>
          <a:xfrm>
            <a:off x="7490936" y="4692848"/>
            <a:ext cx="2112169" cy="263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50"/>
              <a:buFont typeface="Red Hat Text"/>
              <a:buNone/>
            </a:pPr>
            <a:r>
              <a:rPr b="0" i="0" lang="en-US" sz="1650" u="none" cap="none" strike="noStrike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rPr>
              <a:t>Aggregation</a:t>
            </a:r>
            <a:endParaRPr b="0" i="0" sz="1650" u="none" cap="none" strike="noStrike"/>
          </a:p>
        </p:txBody>
      </p:sp>
      <p:sp>
        <p:nvSpPr>
          <p:cNvPr id="120" name="Google Shape;120;p17"/>
          <p:cNvSpPr/>
          <p:nvPr/>
        </p:nvSpPr>
        <p:spPr>
          <a:xfrm>
            <a:off x="7490936" y="5064443"/>
            <a:ext cx="6301740" cy="287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Server combines updates, improves global model</a:t>
            </a:r>
            <a:endParaRPr b="0" i="0" sz="1400" u="none" cap="none" strike="noStrike"/>
          </a:p>
        </p:txBody>
      </p:sp>
      <p:pic>
        <p:nvPicPr>
          <p:cNvPr descr="preencoded.png" id="121" name="Google Shape;121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24124" y="5590580"/>
            <a:ext cx="897612" cy="107715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/>
          <p:nvPr/>
        </p:nvSpPr>
        <p:spPr>
          <a:xfrm>
            <a:off x="7490936" y="5770007"/>
            <a:ext cx="2112169" cy="263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50"/>
              <a:buFont typeface="Red Hat Text"/>
              <a:buNone/>
            </a:pPr>
            <a:r>
              <a:rPr b="0" i="0" lang="en-US" sz="1650" u="none" cap="none" strike="noStrike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rPr>
              <a:t>Repeat</a:t>
            </a:r>
            <a:endParaRPr b="0" i="0" sz="1650" u="none" cap="none" strike="noStrike"/>
          </a:p>
        </p:txBody>
      </p:sp>
      <p:sp>
        <p:nvSpPr>
          <p:cNvPr id="123" name="Google Shape;123;p17"/>
          <p:cNvSpPr/>
          <p:nvPr/>
        </p:nvSpPr>
        <p:spPr>
          <a:xfrm>
            <a:off x="7490936" y="6141601"/>
            <a:ext cx="6301740" cy="287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Roboto"/>
              <a:buNone/>
            </a:pPr>
            <a:r>
              <a:rPr b="0" i="0" lang="en-US" sz="1400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Cycle continues for better accuracy</a:t>
            </a:r>
            <a:endParaRPr b="0" i="0" sz="1400" u="none" cap="none" strike="noStrike"/>
          </a:p>
        </p:txBody>
      </p:sp>
      <p:sp>
        <p:nvSpPr>
          <p:cNvPr id="124" name="Google Shape;124;p17"/>
          <p:cNvSpPr txBox="1"/>
          <p:nvPr/>
        </p:nvSpPr>
        <p:spPr>
          <a:xfrm>
            <a:off x="5786423" y="6847176"/>
            <a:ext cx="8006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the FedAvg algorithm, the server computes a weighted average of all client updates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based on the amount of data each device has. Then, this updated model is sent back to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clients for another round of training — and the cycle continues.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/>
          <p:nvPr/>
        </p:nvSpPr>
        <p:spPr>
          <a:xfrm>
            <a:off x="837724" y="1825347"/>
            <a:ext cx="747772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00"/>
              <a:buFont typeface="Red Hat Text"/>
              <a:buNone/>
            </a:pPr>
            <a:r>
              <a:rPr b="0" i="0" lang="en-US" sz="4400" u="none" cap="none" strike="noStrike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Real-World Applications of FL</a:t>
            </a:r>
            <a:endParaRPr b="0" i="0" sz="4400" u="none" cap="none" strike="noStrike"/>
          </a:p>
        </p:txBody>
      </p:sp>
      <p:pic>
        <p:nvPicPr>
          <p:cNvPr descr="preencoded.png" id="131" name="Google Shape;13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724" y="3008114"/>
            <a:ext cx="2969419" cy="183522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/>
          <p:nvPr/>
        </p:nvSpPr>
        <p:spPr>
          <a:xfrm>
            <a:off x="837724" y="514254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Red Hat Text"/>
              <a:buNone/>
            </a:pPr>
            <a:r>
              <a:rPr b="0" i="0" lang="en-US" sz="2200" u="none" cap="none" strike="noStrike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rPr>
              <a:t>Smart Devices</a:t>
            </a:r>
            <a:endParaRPr b="0" i="0" sz="2200" u="none" cap="none" strike="noStrike"/>
          </a:p>
        </p:txBody>
      </p:sp>
      <p:sp>
        <p:nvSpPr>
          <p:cNvPr id="133" name="Google Shape;133;p18"/>
          <p:cNvSpPr/>
          <p:nvPr/>
        </p:nvSpPr>
        <p:spPr>
          <a:xfrm>
            <a:off x="837724" y="5638086"/>
            <a:ext cx="2969419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"/>
              <a:buNone/>
            </a:pPr>
            <a:r>
              <a:rPr b="0" i="0" lang="en-US" sz="1850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Personalized AI, data stays on device</a:t>
            </a:r>
            <a:endParaRPr b="0" i="0" sz="1850" u="none" cap="none" strike="noStrike"/>
          </a:p>
        </p:txBody>
      </p:sp>
      <p:pic>
        <p:nvPicPr>
          <p:cNvPr descr="preencoded.png" id="134" name="Google Shape;13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6116" y="3008114"/>
            <a:ext cx="2969538" cy="183522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4166116" y="514254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Red Hat Text"/>
              <a:buNone/>
            </a:pPr>
            <a:r>
              <a:rPr b="0" i="0" lang="en-US" sz="2200" u="none" cap="none" strike="noStrike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rPr>
              <a:t>Finance</a:t>
            </a:r>
            <a:endParaRPr b="0" i="0" sz="2200" u="none" cap="none" strike="noStrike"/>
          </a:p>
        </p:txBody>
      </p:sp>
      <p:sp>
        <p:nvSpPr>
          <p:cNvPr id="136" name="Google Shape;136;p18"/>
          <p:cNvSpPr/>
          <p:nvPr/>
        </p:nvSpPr>
        <p:spPr>
          <a:xfrm>
            <a:off x="4166116" y="5638086"/>
            <a:ext cx="2969538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"/>
              <a:buNone/>
            </a:pPr>
            <a:r>
              <a:rPr b="0" i="0" lang="en-US" sz="1850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Fraud detection, privacy-preserving collaboration</a:t>
            </a:r>
            <a:endParaRPr b="0" i="0" sz="1850" u="none" cap="none" strike="noStrike"/>
          </a:p>
        </p:txBody>
      </p:sp>
      <p:pic>
        <p:nvPicPr>
          <p:cNvPr descr="preencoded.png" id="137" name="Google Shape;13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4627" y="3008114"/>
            <a:ext cx="2969538" cy="183522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/>
          <p:nvPr/>
        </p:nvSpPr>
        <p:spPr>
          <a:xfrm>
            <a:off x="7494627" y="514254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Red Hat Text"/>
              <a:buNone/>
            </a:pPr>
            <a:r>
              <a:rPr b="0" i="0" lang="en-US" sz="2200" u="none" cap="none" strike="noStrike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rPr>
              <a:t>Automotive</a:t>
            </a:r>
            <a:endParaRPr b="0" i="0" sz="2200" u="none" cap="none" strike="noStrike"/>
          </a:p>
        </p:txBody>
      </p:sp>
      <p:sp>
        <p:nvSpPr>
          <p:cNvPr id="139" name="Google Shape;139;p18"/>
          <p:cNvSpPr/>
          <p:nvPr/>
        </p:nvSpPr>
        <p:spPr>
          <a:xfrm>
            <a:off x="7494627" y="5638086"/>
            <a:ext cx="2969538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"/>
              <a:buNone/>
            </a:pPr>
            <a:r>
              <a:rPr b="0" i="0" lang="en-US" sz="1850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Safer navigation, local learning in vehicles</a:t>
            </a:r>
            <a:endParaRPr b="0" i="0" sz="1850" u="none" cap="none" strike="noStrike"/>
          </a:p>
        </p:txBody>
      </p:sp>
      <p:pic>
        <p:nvPicPr>
          <p:cNvPr descr="preencoded.png" id="140" name="Google Shape;14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23138" y="3008114"/>
            <a:ext cx="2969538" cy="183522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/>
          <p:nvPr/>
        </p:nvSpPr>
        <p:spPr>
          <a:xfrm>
            <a:off x="10823138" y="514254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Red Hat Text"/>
              <a:buNone/>
            </a:pPr>
            <a:r>
              <a:rPr b="0" i="0" lang="en-US" sz="2200" u="none" cap="none" strike="noStrike">
                <a:solidFill>
                  <a:srgbClr val="3B3535"/>
                </a:solidFill>
                <a:latin typeface="Red Hat Text"/>
                <a:ea typeface="Red Hat Text"/>
                <a:cs typeface="Red Hat Text"/>
                <a:sym typeface="Red Hat Text"/>
              </a:rPr>
              <a:t>Healthcare</a:t>
            </a:r>
            <a:endParaRPr b="0" i="0" sz="2200" u="none" cap="none" strike="noStrike"/>
          </a:p>
        </p:txBody>
      </p:sp>
      <p:sp>
        <p:nvSpPr>
          <p:cNvPr id="142" name="Google Shape;142;p18"/>
          <p:cNvSpPr/>
          <p:nvPr/>
        </p:nvSpPr>
        <p:spPr>
          <a:xfrm>
            <a:off x="10823138" y="5638086"/>
            <a:ext cx="2969538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Roboto"/>
              <a:buNone/>
            </a:pPr>
            <a:r>
              <a:rPr b="0" i="0" lang="en-US" sz="1850" u="none" cap="none" strike="noStrike">
                <a:solidFill>
                  <a:srgbClr val="3B3535"/>
                </a:solidFill>
                <a:latin typeface="Roboto"/>
                <a:ea typeface="Roboto"/>
                <a:cs typeface="Roboto"/>
                <a:sym typeface="Roboto"/>
              </a:rPr>
              <a:t>Collaborative disease prediction, patient privacy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/>
        </p:nvSpPr>
        <p:spPr>
          <a:xfrm>
            <a:off x="485450" y="485450"/>
            <a:ext cx="13893000" cy="7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Federated Learning Tools :-</a:t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TensorFlow Federated , Pysyft , Flower AI.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Each client (hospital) trains a model locally on its private data . After local training , client sends only updated model weights to a central server .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The server aggregates these weights (usually by averaging them) to update the global model.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No raw data leaves the client - enhancing privacy by design.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But to 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enhance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 privacy these tools can be accompanied with differential privacy , smpc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(secure multi party computation ) basically an encryption technique , etc 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369875" y="554825"/>
            <a:ext cx="74667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00"/>
              <a:buFont typeface="Red Hat Text"/>
              <a:buNone/>
            </a:pPr>
            <a:r>
              <a:rPr lang="en-US" sz="4400">
                <a:solidFill>
                  <a:srgbClr val="1F1E1E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b="1" lang="en-US" sz="4400">
                <a:solidFill>
                  <a:srgbClr val="1F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 Federated :-</a:t>
            </a:r>
            <a:endParaRPr b="1" i="0" sz="4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369875" y="1502525"/>
            <a:ext cx="13638600" cy="60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300">
                <a:latin typeface="Times New Roman"/>
                <a:ea typeface="Times New Roman"/>
                <a:cs typeface="Times New Roman"/>
                <a:sym typeface="Times New Roman"/>
              </a:rPr>
              <a:t>What is TFF?</a:t>
            </a:r>
            <a:endParaRPr sz="3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	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An open-source framework by Google for simulating and prototyping federated  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     learning algorithms.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    	Built on top of TensorFlow and enables training on decentralized data.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300">
                <a:latin typeface="Times New Roman"/>
                <a:ea typeface="Times New Roman"/>
                <a:cs typeface="Times New Roman"/>
                <a:sym typeface="Times New Roman"/>
              </a:rPr>
              <a:t>Use Case Focus :-</a:t>
            </a:r>
            <a:endParaRPr sz="3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    	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Mainly research and experimentation.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    	Supports integration with TensorFlow Privacy for privacy-preserving training</a:t>
            </a: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/>
        </p:nvSpPr>
        <p:spPr>
          <a:xfrm>
            <a:off x="508575" y="785975"/>
            <a:ext cx="13315200" cy="49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300">
                <a:latin typeface="Times New Roman"/>
                <a:ea typeface="Times New Roman"/>
                <a:cs typeface="Times New Roman"/>
                <a:sym typeface="Times New Roman"/>
              </a:rPr>
              <a:t>Enhancing Privacy with Differential Privacy (DP)</a:t>
            </a:r>
            <a:endParaRPr b="1" sz="3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Why Differential Privacy in FL?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    	Federated Learning keeps data on-device, but model updates can still leak private 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     information.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    	DP adds mathematically guaranteed privacy to local computations before aggregation.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2" name="Google Shape;162;p21" title="TFF1 PPT a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963" y="4438425"/>
            <a:ext cx="13546476" cy="35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